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FFFF"/>
    <a:srgbClr val="FFCCFF"/>
    <a:srgbClr val="FFFFFF"/>
    <a:srgbClr val="FFFF99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603AA1-CFC6-A2ED-3666-EA393A6EA6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1743851-EAB1-F815-85C7-46ACB02261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D75647-B07F-FBD4-B987-6492C92072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1C963F-428D-4DA1-91A1-B5C77E0D2D4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0100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29E320-E224-FF37-DBB0-1A57562111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1C721FE-4FF9-22E4-55DA-583B82833B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6932EA-5C16-5735-169A-0B40B51E9D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617226-28E5-4D32-BD43-2A65B77E4B7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0640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1A722F-19A8-80F8-AAE6-C286FAE4AA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7166941-B6B9-26C7-A38D-78FB3B0748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4A41E0A-4E92-6D25-C5C0-4A919A38E8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716B45-FDA5-4A09-B2ED-16499F9622F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9567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2512DA-30DB-5C22-DA18-90D47DBE7D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2931EF-ADD9-9BCB-290A-A109C7AE2C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FD9107-635B-DDE1-403D-0A12F10B96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116889-9FB1-4DC9-A3FF-07BB6CE21F8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2371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B8E367-D13A-DB6B-4BA7-84C58DA81B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276AE70-34FC-5659-8080-BCC426F5FC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202898-00CC-7F83-F74E-51651C187D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6728CB-1FBA-458D-A559-CEC76B5FC26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2728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17A151-C095-69C9-5280-271ED766B4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03C1A0-E336-D7DE-0147-A7278DD4DD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EBCAB0-98CB-5885-19ED-47E7B610EF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8067F7-87D9-4773-BEE0-F43A5AD216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8419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95D5648-8165-018C-CCFF-2BC542B091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0ACCB6B-D1DB-0CD1-B806-55CC7436B0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1A0457A-F2B0-0FCC-B163-C1C6E9A279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B8FD77-2882-4FEF-B902-D40CF22A9D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9776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158E38E-47E9-9038-87AF-7D8875B34D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E40F043-4BC3-C004-56C3-DB78AEE558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6E73ADA-CF7B-0188-6491-9EEE0BD6A0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B6F16-C1D9-47BB-A7F7-548EB2E17B1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7068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DE5136B-7AAE-80A1-609E-286B4FC5A7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A950306-3104-02D8-4652-E1E5A0C991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19F5FAF-20C0-D9CB-024A-B69C54289A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07C8F6-100E-491B-B6F8-3F45D140237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8381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C118B9-663A-B8A9-EA37-14C2120710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3CCA2E-953C-5E6F-5056-DB6980D7AC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729BCD-2D4B-3FAD-4782-49B8AC1181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0F05F-667F-4F95-9D9C-FDB0AE5A386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4907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69651D-529A-3047-DD08-B872ADFC9B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F68FAC-2E39-9560-3D76-16E42A6DE3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82A5A2-BFF6-FBC4-BE0A-EEC2C937A0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495297-772D-42C4-A7E0-F175438FA78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7478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7D399A8-A5EE-9683-3F5A-649BBD7B60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A206EB7-C471-C606-2899-C14C8765C4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E7DDD7E-909E-EB55-EE95-86593CF08D1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96D0002-9C01-F3CD-E26D-6DE6A750431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CB72413-0300-92C5-AB47-EE96CD1860A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9F74A43-1C42-4A7E-8A0C-4ACDF7D033B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6">
            <a:extLst>
              <a:ext uri="{FF2B5EF4-FFF2-40B4-BE49-F238E27FC236}">
                <a16:creationId xmlns:a16="http://schemas.microsoft.com/office/drawing/2014/main" id="{0816CCB9-D1A4-998B-DEC7-1F96790989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224463"/>
            <a:ext cx="9906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3" name="Rectangle 5">
            <a:extLst>
              <a:ext uri="{FF2B5EF4-FFF2-40B4-BE49-F238E27FC236}">
                <a16:creationId xmlns:a16="http://schemas.microsoft.com/office/drawing/2014/main" id="{2E8F3F47-48C9-8033-EDC3-726D45F3E4B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44149" y="490135"/>
            <a:ext cx="8231537" cy="5891193"/>
          </a:xfrm>
          <a:gradFill flip="none" rotWithShape="1">
            <a:gsLst>
              <a:gs pos="12000">
                <a:srgbClr val="FFFF99">
                  <a:alpha val="27000"/>
                </a:srgbClr>
              </a:gs>
              <a:gs pos="75000">
                <a:srgbClr val="CCFFFF">
                  <a:alpha val="43000"/>
                </a:srgbClr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 w="79375" cmpd="thickThin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 algn="ctr" eaLnBrk="1" hangingPunct="1">
              <a:lnSpc>
                <a:spcPct val="80000"/>
              </a:lnSpc>
              <a:buFontTx/>
              <a:buNone/>
              <a:defRPr/>
            </a:pPr>
            <a:endParaRPr lang="en-GB" sz="600" dirty="0">
              <a:latin typeface="Arial Black" pitchFamily="34" charset="0"/>
            </a:endParaRPr>
          </a:p>
          <a:p>
            <a:pPr marL="533400" indent="-533400" algn="ctr" eaLnBrk="1" hangingPunct="1">
              <a:lnSpc>
                <a:spcPct val="80000"/>
              </a:lnSpc>
              <a:buFontTx/>
              <a:buNone/>
              <a:defRPr/>
            </a:pPr>
            <a:endParaRPr lang="en-GB" sz="600" dirty="0">
              <a:latin typeface="Arial Black" pitchFamily="34" charset="0"/>
            </a:endParaRPr>
          </a:p>
          <a:p>
            <a:pPr marL="533400" indent="-533400" algn="ctr" eaLnBrk="1" hangingPunct="1">
              <a:lnSpc>
                <a:spcPct val="80000"/>
              </a:lnSpc>
              <a:buFontTx/>
              <a:buNone/>
              <a:defRPr/>
            </a:pPr>
            <a:endParaRPr lang="en-GB" sz="600" dirty="0">
              <a:latin typeface="Arial Black" pitchFamily="34" charset="0"/>
            </a:endParaRPr>
          </a:p>
          <a:p>
            <a:pPr marL="533400" indent="-533400" algn="ctr" eaLnBrk="1" hangingPunct="1">
              <a:lnSpc>
                <a:spcPct val="80000"/>
              </a:lnSpc>
              <a:buFontTx/>
              <a:buNone/>
              <a:defRPr/>
            </a:pPr>
            <a:endParaRPr lang="en-GB" sz="700" dirty="0">
              <a:solidFill>
                <a:schemeClr val="accent1"/>
              </a:solidFill>
              <a:effectDag name="">
                <a:cont type="tree" name="">
                  <a:effect ref="fillLine"/>
                  <a:outerShdw dist="38100" dir="13500000" algn="br">
                    <a:srgbClr val="E1FDFF"/>
                  </a:outerShdw>
                </a:cont>
                <a:cont type="tree" name="">
                  <a:effect ref="fillLine"/>
                  <a:outerShdw dist="38100" dir="2700000" algn="tl">
                    <a:srgbClr val="708688"/>
                  </a:outerShdw>
                </a:cont>
                <a:effect ref="fillLine"/>
              </a:effectDag>
              <a:latin typeface="Arial Black" pitchFamily="34" charset="0"/>
            </a:endParaRPr>
          </a:p>
          <a:p>
            <a:pPr marL="533400" indent="-533400" algn="ctr" eaLnBrk="1" hangingPunct="1">
              <a:lnSpc>
                <a:spcPct val="80000"/>
              </a:lnSpc>
              <a:buFontTx/>
              <a:buNone/>
              <a:defRPr/>
            </a:pPr>
            <a:endParaRPr lang="en-GB" sz="700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  <a:p>
            <a:pPr marL="533400" indent="-533400" algn="ctr" eaLnBrk="1" hangingPunct="1">
              <a:lnSpc>
                <a:spcPct val="80000"/>
              </a:lnSpc>
              <a:buFontTx/>
              <a:buNone/>
              <a:defRPr/>
            </a:pPr>
            <a:endParaRPr lang="en-GB" sz="700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  <a:p>
            <a:pPr marL="533400" indent="-533400" algn="ctr" eaLnBrk="1" hangingPunct="1">
              <a:lnSpc>
                <a:spcPct val="80000"/>
              </a:lnSpc>
              <a:buFontTx/>
              <a:buNone/>
              <a:defRPr/>
            </a:pPr>
            <a:endParaRPr lang="en-GB" sz="700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  <a:p>
            <a:pPr marL="533400" indent="-533400" algn="ctr" eaLnBrk="1" hangingPunct="1">
              <a:lnSpc>
                <a:spcPct val="80000"/>
              </a:lnSpc>
              <a:buFontTx/>
              <a:buNone/>
              <a:defRPr/>
            </a:pPr>
            <a:endParaRPr lang="en-GB" sz="700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  <a:p>
            <a:pPr marL="533400" indent="-533400" algn="ctr" eaLnBrk="1" hangingPunct="1">
              <a:lnSpc>
                <a:spcPct val="80000"/>
              </a:lnSpc>
              <a:buFontTx/>
              <a:buNone/>
              <a:defRPr/>
            </a:pPr>
            <a:endParaRPr lang="en-GB" sz="1200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  <a:p>
            <a:pPr marL="533400" indent="-533400" algn="ctr" eaLnBrk="1" hangingPunct="1">
              <a:lnSpc>
                <a:spcPct val="80000"/>
              </a:lnSpc>
              <a:buFontTx/>
              <a:buNone/>
              <a:defRPr/>
            </a:pPr>
            <a:endParaRPr lang="en-GB" sz="1600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  <a:p>
            <a:pPr marL="533400" indent="-533400"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GB" sz="1600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Parenting Teens can be tough!</a:t>
            </a:r>
            <a:r>
              <a:rPr lang="en-GB" sz="1600" i="1" dirty="0">
                <a:solidFill>
                  <a:srgbClr val="FF9900"/>
                </a:solidFill>
                <a:effectDag name="">
                  <a:cont type="tree" name="">
                    <a:effect ref="fillLine"/>
                    <a:outerShdw dist="38100" dir="13500000" algn="br">
                      <a:srgbClr val="E1FDFF"/>
                    </a:outerShdw>
                  </a:cont>
                  <a:cont type="tree" name="">
                    <a:effect ref="fillLine"/>
                    <a:outerShdw dist="38100" dir="2700000" algn="tl">
                      <a:srgbClr val="708688"/>
                    </a:outerShdw>
                  </a:cont>
                  <a:effect ref="fillLine"/>
                </a:effectDag>
                <a:latin typeface="Arial Black" pitchFamily="34" charset="0"/>
              </a:rPr>
              <a:t> </a:t>
            </a:r>
          </a:p>
          <a:p>
            <a:pPr marL="533400" indent="-533400"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GB" sz="1800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Free Course!</a:t>
            </a:r>
            <a:r>
              <a:rPr lang="en-GB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 </a:t>
            </a:r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Kristen ITC" pitchFamily="66" charset="0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  <a:defRPr/>
            </a:pPr>
            <a:endParaRPr lang="en-US" sz="800" b="1" i="1" dirty="0">
              <a:latin typeface="Arial Unicode MS" pitchFamily="34" charset="-128"/>
            </a:endParaRPr>
          </a:p>
          <a:p>
            <a:pPr marL="533400" indent="-5334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400" b="1" i="1" dirty="0">
                <a:latin typeface="Arial Unicode MS" pitchFamily="34" charset="-128"/>
              </a:rPr>
              <a:t>					Topics Include:</a:t>
            </a:r>
          </a:p>
          <a:p>
            <a:pPr marL="533400" indent="-533400"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1200" dirty="0">
                <a:latin typeface="Kristen ITC" pitchFamily="66" charset="0"/>
              </a:rPr>
              <a:t>Positive Communication and Listening</a:t>
            </a:r>
          </a:p>
          <a:p>
            <a:pPr marL="533400" indent="-533400"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1200" dirty="0">
                <a:latin typeface="Kristen ITC" pitchFamily="66" charset="0"/>
              </a:rPr>
              <a:t>Rules and Discipline</a:t>
            </a:r>
          </a:p>
          <a:p>
            <a:pPr marL="533400" indent="-533400"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1200" dirty="0">
                <a:latin typeface="Kristen ITC" pitchFamily="66" charset="0"/>
              </a:rPr>
              <a:t>Problem Solving</a:t>
            </a:r>
          </a:p>
          <a:p>
            <a:pPr marL="533400" indent="-533400"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1200" dirty="0">
                <a:latin typeface="Kristen ITC" pitchFamily="66" charset="0"/>
              </a:rPr>
              <a:t>Connecting with your Teenager</a:t>
            </a:r>
          </a:p>
          <a:p>
            <a:pPr marL="533400" indent="-533400"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1200" dirty="0">
                <a:latin typeface="Kristen ITC" pitchFamily="66" charset="0"/>
              </a:rPr>
              <a:t>Dealing with Conflict and Aggression</a:t>
            </a:r>
          </a:p>
          <a:p>
            <a:pPr marL="533400" indent="-533400"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1200" dirty="0">
                <a:latin typeface="Kristen ITC" pitchFamily="66" charset="0"/>
              </a:rPr>
              <a:t>Encouraging your Teenager</a:t>
            </a:r>
          </a:p>
          <a:p>
            <a:pPr marL="533400" indent="-533400"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Refreshments Provided</a:t>
            </a:r>
          </a:p>
          <a:p>
            <a:pPr marL="533400" indent="-533400"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GB" sz="1400" b="1" i="1" dirty="0"/>
              <a:t>Mondays, 9.30 – 12pm</a:t>
            </a:r>
          </a:p>
          <a:p>
            <a:pPr marL="533400" indent="-533400"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GB" sz="1200" b="1" i="1" dirty="0"/>
              <a:t>Starts 15th May 2023 </a:t>
            </a:r>
            <a:r>
              <a:rPr lang="en-GB" sz="1200" b="1" i="1" dirty="0">
                <a:latin typeface="Arial Narrow" pitchFamily="34" charset="0"/>
              </a:rPr>
              <a:t>(Term Time only) for 9 weeks</a:t>
            </a:r>
          </a:p>
          <a:p>
            <a:pPr algn="ctr" eaLnBrk="1" hangingPunct="1"/>
            <a:r>
              <a:rPr lang="en-GB" altLang="en-US" sz="1200" b="1" dirty="0">
                <a:solidFill>
                  <a:srgbClr val="F68C4D"/>
                </a:solidFill>
                <a:latin typeface="Candara" panose="020E0502030303020204" pitchFamily="34" charset="0"/>
              </a:rPr>
              <a:t>Beacon Centre, City Academy, Russell Town Ave, BS5 9JH</a:t>
            </a:r>
          </a:p>
          <a:p>
            <a:pPr algn="ctr" eaLnBrk="1" hangingPunct="1"/>
            <a:r>
              <a:rPr lang="en-IE" altLang="en-US" sz="1200" dirty="0">
                <a:latin typeface="Candara" panose="020E0502030303020204" pitchFamily="34" charset="0"/>
              </a:rPr>
              <a:t>from </a:t>
            </a:r>
            <a:r>
              <a:rPr lang="en-IE" altLang="en-US" sz="1200" b="1" dirty="0">
                <a:solidFill>
                  <a:srgbClr val="F68C4D"/>
                </a:solidFill>
                <a:latin typeface="Candara" panose="020E0502030303020204" pitchFamily="34" charset="0"/>
              </a:rPr>
              <a:t>9.30am </a:t>
            </a:r>
            <a:r>
              <a:rPr lang="en-IE" altLang="en-US" sz="1200" dirty="0">
                <a:latin typeface="Candara" panose="020E0502030303020204" pitchFamily="34" charset="0"/>
              </a:rPr>
              <a:t>to</a:t>
            </a:r>
            <a:r>
              <a:rPr lang="en-IE" altLang="en-US" sz="1200" b="1" dirty="0">
                <a:solidFill>
                  <a:srgbClr val="F284AB"/>
                </a:solidFill>
                <a:latin typeface="Candara" panose="020E0502030303020204" pitchFamily="34" charset="0"/>
              </a:rPr>
              <a:t> </a:t>
            </a:r>
            <a:r>
              <a:rPr lang="en-IE" altLang="en-US" sz="1200" b="1" dirty="0">
                <a:solidFill>
                  <a:srgbClr val="F68C4D"/>
                </a:solidFill>
                <a:latin typeface="Candara" panose="020E0502030303020204" pitchFamily="34" charset="0"/>
              </a:rPr>
              <a:t>12pm</a:t>
            </a:r>
            <a:r>
              <a:rPr lang="en-IE" altLang="en-US" sz="1200" dirty="0">
                <a:latin typeface="Candara" panose="020E0502030303020204" pitchFamily="34" charset="0"/>
              </a:rPr>
              <a:t> 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  <a:defRPr/>
            </a:pPr>
            <a:r>
              <a:rPr lang="en-GB" sz="1200" b="1" i="1" kern="0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Call: Kauser Perveen 07880101276 / or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  <a:defRPr/>
            </a:pPr>
            <a:r>
              <a:rPr lang="en-GB" sz="1200" b="1" i="1" kern="0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Lucy Dixon: 07827305457 or Jessica Kelly: 07765741630 </a:t>
            </a:r>
            <a:r>
              <a:rPr lang="en-GB" sz="1800" b="1" i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book your place!</a:t>
            </a:r>
          </a:p>
          <a:p>
            <a:pPr marL="533400" indent="-533400" algn="r" eaLnBrk="1" hangingPunct="1">
              <a:lnSpc>
                <a:spcPct val="80000"/>
              </a:lnSpc>
              <a:buFontTx/>
              <a:buNone/>
              <a:defRPr/>
            </a:pPr>
            <a:endParaRPr lang="en-IE" altLang="en-US" sz="700" b="1" kern="1200" dirty="0">
              <a:solidFill>
                <a:srgbClr val="00AFCA"/>
              </a:solidFill>
              <a:latin typeface="Candara" pitchFamily="34" charset="0"/>
            </a:endParaRPr>
          </a:p>
          <a:p>
            <a:pPr marL="533400" indent="-533400" algn="r" eaLnBrk="1" hangingPunct="1">
              <a:lnSpc>
                <a:spcPct val="80000"/>
              </a:lnSpc>
              <a:buFontTx/>
              <a:buNone/>
              <a:defRPr/>
            </a:pPr>
            <a:r>
              <a:rPr lang="en-IE" altLang="en-US" sz="700" b="1" kern="1200" dirty="0">
                <a:solidFill>
                  <a:srgbClr val="00AFCA"/>
                </a:solidFill>
                <a:latin typeface="Candara" pitchFamily="34" charset="0"/>
              </a:rPr>
              <a:t>Parents Plus </a:t>
            </a:r>
            <a:r>
              <a:rPr lang="en-IE" altLang="en-US" sz="700" kern="1200" dirty="0">
                <a:solidFill>
                  <a:srgbClr val="00AFCA"/>
                </a:solidFill>
                <a:latin typeface="Candara" pitchFamily="34" charset="0"/>
              </a:rPr>
              <a:t>is an Irish charity that develops practical, evidence-based </a:t>
            </a:r>
          </a:p>
          <a:p>
            <a:pPr marL="533400" indent="-533400" algn="r" eaLnBrk="1" hangingPunct="1">
              <a:lnSpc>
                <a:spcPct val="80000"/>
              </a:lnSpc>
              <a:buFontTx/>
              <a:buNone/>
              <a:defRPr/>
            </a:pPr>
            <a:r>
              <a:rPr lang="en-IE" altLang="en-US" sz="700" kern="1200" dirty="0">
                <a:solidFill>
                  <a:srgbClr val="00AFCA"/>
                </a:solidFill>
                <a:latin typeface="Candara" pitchFamily="34" charset="0"/>
              </a:rPr>
              <a:t>parenting and mental health programmes. We train professionals working </a:t>
            </a:r>
          </a:p>
          <a:p>
            <a:pPr marL="533400" indent="-533400" algn="r" eaLnBrk="1" hangingPunct="1">
              <a:lnSpc>
                <a:spcPct val="80000"/>
              </a:lnSpc>
              <a:buFontTx/>
              <a:buNone/>
              <a:defRPr/>
            </a:pPr>
            <a:r>
              <a:rPr lang="en-IE" altLang="en-US" sz="700" kern="1200" dirty="0">
                <a:solidFill>
                  <a:srgbClr val="00AFCA"/>
                </a:solidFill>
                <a:latin typeface="Candara" pitchFamily="34" charset="0"/>
              </a:rPr>
              <a:t>with children and families to deliver the programmes in communities and clinical settings</a:t>
            </a:r>
            <a:endParaRPr lang="en-GB" sz="700" b="1" i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 algn="ctr" eaLnBrk="1" hangingPunct="1">
              <a:lnSpc>
                <a:spcPct val="80000"/>
              </a:lnSpc>
              <a:buFontTx/>
              <a:buNone/>
              <a:defRPr/>
            </a:pPr>
            <a:endParaRPr lang="en-GB" sz="700" dirty="0"/>
          </a:p>
          <a:p>
            <a:pPr marL="533400" indent="-533400" algn="ctr" eaLnBrk="1" hangingPunct="1">
              <a:lnSpc>
                <a:spcPct val="80000"/>
              </a:lnSpc>
              <a:buFontTx/>
              <a:buNone/>
              <a:defRPr/>
            </a:pPr>
            <a:endParaRPr lang="en-GB" sz="700" dirty="0"/>
          </a:p>
          <a:p>
            <a:pPr marL="533400" indent="-533400" algn="ctr" eaLnBrk="1" hangingPunct="1">
              <a:lnSpc>
                <a:spcPct val="80000"/>
              </a:lnSpc>
              <a:buFontTx/>
              <a:buNone/>
              <a:defRPr/>
            </a:pPr>
            <a:endParaRPr lang="en-GB" sz="700" dirty="0"/>
          </a:p>
        </p:txBody>
      </p:sp>
      <p:sp>
        <p:nvSpPr>
          <p:cNvPr id="2055" name="WordArt 12">
            <a:extLst>
              <a:ext uri="{FF2B5EF4-FFF2-40B4-BE49-F238E27FC236}">
                <a16:creationId xmlns:a16="http://schemas.microsoft.com/office/drawing/2014/main" id="{01DA956B-8CC1-434D-4E68-CA80D894AF3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09875" y="692696"/>
            <a:ext cx="3524250" cy="1006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rgbClr val="008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Parents Plus</a:t>
            </a:r>
          </a:p>
          <a:p>
            <a:pPr algn="ctr"/>
            <a:r>
              <a:rPr lang="en-GB" sz="3600" kern="10" dirty="0"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rgbClr val="008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 Adolescents Programme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133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Arial Narrow</vt:lpstr>
      <vt:lpstr>Arial Unicode MS</vt:lpstr>
      <vt:lpstr>Candara</vt:lpstr>
      <vt:lpstr>Impact</vt:lpstr>
      <vt:lpstr>Kristen ITC</vt:lpstr>
      <vt:lpstr>Default Design</vt:lpstr>
      <vt:lpstr>PowerPoint Presentation</vt:lpstr>
    </vt:vector>
  </TitlesOfParts>
  <Company>None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Vince</dc:creator>
  <cp:lastModifiedBy>Lucy Ware - CAB</cp:lastModifiedBy>
  <cp:revision>21</cp:revision>
  <dcterms:created xsi:type="dcterms:W3CDTF">2013-08-22T09:52:45Z</dcterms:created>
  <dcterms:modified xsi:type="dcterms:W3CDTF">2023-03-30T12:17:15Z</dcterms:modified>
</cp:coreProperties>
</file>